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2" r:id="rId1"/>
  </p:sldMasterIdLst>
  <p:notesMasterIdLst>
    <p:notesMasterId r:id="rId14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4" r:id="rId12"/>
    <p:sldId id="268" r:id="rId13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6686"/>
    <a:srgbClr val="0F3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media/image1.png>
</file>

<file path=ppt/media/image10.jpeg>
</file>

<file path=ppt/media/image11.jpeg>
</file>

<file path=ppt/media/image12.jpeg>
</file>

<file path=ppt/media/image13.png>
</file>

<file path=ppt/media/image14.jpg>
</file>

<file path=ppt/media/image15.png>
</file>

<file path=ppt/media/image16.jpeg>
</file>

<file path=ppt/media/image17.jpg>
</file>

<file path=ppt/media/image18.jpeg>
</file>

<file path=ppt/media/image19.png>
</file>

<file path=ppt/media/image2.jpe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jpeg>
</file>

<file path=ppt/media/image3.jpeg>
</file>

<file path=ppt/media/image4.png>
</file>

<file path=ppt/media/image5.png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 dirty="0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12CAE-B2D8-44D4-BAF4-3A6AB9A479B2}" type="datetimeFigureOut">
              <a:rPr lang="el-GR" smtClean="0"/>
              <a:t>26/09/2013</a:t>
            </a:fld>
            <a:endParaRPr lang="el-GR" dirty="0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 dirty="0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 dirty="0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3C03D1-6073-4062-8E6B-892E42310365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044642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3C03D1-6073-4062-8E6B-892E42310365}" type="slidenum">
              <a:rPr lang="el-GR" smtClean="0"/>
              <a:t>2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5420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3C03D1-6073-4062-8E6B-892E42310365}" type="slidenum">
              <a:rPr lang="el-GR" smtClean="0"/>
              <a:t>4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117467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3C03D1-6073-4062-8E6B-892E42310365}" type="slidenum">
              <a:rPr lang="el-GR" smtClean="0"/>
              <a:t>8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358982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3C03D1-6073-4062-8E6B-892E42310365}" type="slidenum">
              <a:rPr lang="el-GR" smtClean="0"/>
              <a:t>10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885297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 smtClean="0"/>
              <a:t>Στυλ κύριου υπότιτλου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D3947-69B4-4ED6-89BE-BDB1D58D2353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683621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Πανοραμική 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l-GR" dirty="0" smtClean="0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878DE-1130-404D-AB89-F9D60E60ED08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89373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Τίτλος και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6CE5D-A10E-441C-A6F7-3AD41661439A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8595800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Εισαγωγικά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7B23-03EF-4B6E-BC86-A7C17A14BA95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9528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Κάρτα ονόματ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0F77A-9BC4-429A-A035-82159522960D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276854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στήλε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l-GR" smtClean="0"/>
              <a:t>Στυλ υποδείγματος κειμένου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l-GR" smtClean="0"/>
              <a:t>Στυλ υποδείγματος κειμένου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4F4D7-6D21-4A98-8D80-056DC19CA25D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2628231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Στήλη 3 εικόνω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 dirty="0" smtClean="0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 dirty="0" smtClean="0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 dirty="0" smtClean="0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B8F4-6181-4A55-A60B-6F4524ABED44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907123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8A46-CCB6-46A3-A08F-D44E64F076CB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5612837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EB04-F806-48D2-870D-0BFCAB5AF737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832669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9A068-D7EF-48F7-9F13-54CB376C0318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019151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 smtClean="0"/>
              <a:t>Στυλ κύριου υπότιτλου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94576-4EF9-46D4-BABA-879AC5C0DEF1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082728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B0E1-7F32-42CA-99A7-BF4C66CF77A7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175811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l-GR" smtClean="0"/>
              <a:t>Στυλ υποδείγματος κειμένου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EBDBD-455B-422A-8E49-29F1C42996C1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825042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4131-092C-40DB-A373-CEC11C1F14F9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044496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FEB8-E3C8-4471-9E52-5848261120AB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692959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377BB-1373-4829-B26A-B31EB68F3130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106551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l-GR" dirty="0" smtClean="0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E9C0-D265-4489-8E80-8452D074A1C3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325724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6D1481F-1E13-4B5E-BABB-FD5DD67E2171}" type="datetime1">
              <a:rPr lang="el-GR" smtClean="0"/>
              <a:t>26/09/2013</a:t>
            </a:fld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69E0DC4-9555-45BE-A19C-3BFFF9301699}" type="slidenum">
              <a:rPr lang="el-GR" smtClean="0"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9259628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  <p:sldLayoutId id="2147483817" r:id="rId15"/>
    <p:sldLayoutId id="2147483818" r:id="rId16"/>
    <p:sldLayoutId id="2147483819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l-GR" dirty="0" smtClean="0"/>
              <a:t>ΠΑΡΟΥΣΙΑΣΗ ΠΤΥΧΙΑΚΗΣ ΕΡΓΑΣΙΑΣ</a:t>
            </a:r>
            <a:endParaRPr lang="el-GR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2705100"/>
            <a:ext cx="107918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6600" dirty="0" smtClean="0"/>
              <a:t>Χαραλαμπίδης Γεώργιος</a:t>
            </a:r>
            <a:endParaRPr lang="el-GR" sz="2800" dirty="0"/>
          </a:p>
        </p:txBody>
      </p:sp>
    </p:spTree>
    <p:extLst>
      <p:ext uri="{BB962C8B-B14F-4D97-AF65-F5344CB8AC3E}">
        <p14:creationId xmlns:p14="http://schemas.microsoft.com/office/powerpoint/2010/main" val="3566639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87416" y="88569"/>
            <a:ext cx="10515600" cy="1088695"/>
          </a:xfrm>
        </p:spPr>
        <p:txBody>
          <a:bodyPr>
            <a:normAutofit/>
          </a:bodyPr>
          <a:lstStyle/>
          <a:p>
            <a:pPr algn="ctr"/>
            <a:r>
              <a:rPr lang="el-GR" dirty="0">
                <a:ln w="0"/>
                <a:solidFill>
                  <a:schemeClr val="tx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Τράπεζα Χειρισμού</a:t>
            </a:r>
            <a:endParaRPr lang="el-GR" dirty="0">
              <a:ln w="0"/>
              <a:solidFill>
                <a:schemeClr val="tx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Θέση περιεχομένου 2"/>
          <p:cNvSpPr>
            <a:spLocks noGrp="1"/>
          </p:cNvSpPr>
          <p:nvPr>
            <p:ph sz="half" idx="1"/>
          </p:nvPr>
        </p:nvSpPr>
        <p:spPr>
          <a:xfrm>
            <a:off x="224650" y="1177266"/>
            <a:ext cx="4507429" cy="3890034"/>
          </a:xfrm>
        </p:spPr>
        <p:txBody>
          <a:bodyPr>
            <a:normAutofit fontScale="92500" lnSpcReduction="10000"/>
          </a:bodyPr>
          <a:lstStyle/>
          <a:p>
            <a:r>
              <a:rPr lang="el-GR" dirty="0" smtClean="0">
                <a:solidFill>
                  <a:srgbClr val="FF0000"/>
                </a:solidFill>
              </a:rPr>
              <a:t>Είσοδοι</a:t>
            </a:r>
          </a:p>
          <a:p>
            <a:pPr lvl="1"/>
            <a:r>
              <a:rPr lang="el-GR" dirty="0" smtClean="0">
                <a:solidFill>
                  <a:srgbClr val="FF0000"/>
                </a:solidFill>
              </a:rPr>
              <a:t>Τριφασική </a:t>
            </a:r>
            <a:r>
              <a:rPr lang="en-US" dirty="0" smtClean="0">
                <a:solidFill>
                  <a:srgbClr val="FF0000"/>
                </a:solidFill>
              </a:rPr>
              <a:t>R</a:t>
            </a:r>
            <a:r>
              <a:rPr lang="el-GR" dirty="0" smtClean="0">
                <a:solidFill>
                  <a:srgbClr val="FF0000"/>
                </a:solidFill>
              </a:rPr>
              <a:t>, </a:t>
            </a:r>
            <a:r>
              <a:rPr lang="en-US" dirty="0" smtClean="0">
                <a:solidFill>
                  <a:srgbClr val="FF0000"/>
                </a:solidFill>
              </a:rPr>
              <a:t>S</a:t>
            </a:r>
            <a:r>
              <a:rPr lang="el-GR" dirty="0" smtClean="0">
                <a:solidFill>
                  <a:srgbClr val="FF0000"/>
                </a:solidFill>
              </a:rPr>
              <a:t>, Τ</a:t>
            </a:r>
            <a:r>
              <a:rPr lang="en-US" dirty="0" smtClean="0">
                <a:solidFill>
                  <a:srgbClr val="FF0000"/>
                </a:solidFill>
              </a:rPr>
              <a:t>, N, PE</a:t>
            </a:r>
            <a:endParaRPr lang="el-GR" dirty="0" smtClean="0">
              <a:solidFill>
                <a:srgbClr val="FF0000"/>
              </a:solidFill>
            </a:endParaRPr>
          </a:p>
          <a:p>
            <a:pPr lvl="1"/>
            <a:r>
              <a:rPr lang="el-GR" dirty="0" smtClean="0">
                <a:solidFill>
                  <a:srgbClr val="FF0000"/>
                </a:solidFill>
              </a:rPr>
              <a:t>Μονοφασική </a:t>
            </a:r>
            <a:r>
              <a:rPr lang="en-US" dirty="0" smtClean="0">
                <a:solidFill>
                  <a:srgbClr val="FF0000"/>
                </a:solidFill>
              </a:rPr>
              <a:t>L, N, PE</a:t>
            </a:r>
          </a:p>
          <a:p>
            <a:r>
              <a:rPr lang="el-GR" dirty="0" smtClean="0">
                <a:solidFill>
                  <a:srgbClr val="00B050"/>
                </a:solidFill>
              </a:rPr>
              <a:t>Έξοδοι</a:t>
            </a:r>
          </a:p>
          <a:p>
            <a:pPr lvl="1"/>
            <a:r>
              <a:rPr lang="el-GR" dirty="0" smtClean="0">
                <a:solidFill>
                  <a:srgbClr val="00B050"/>
                </a:solidFill>
              </a:rPr>
              <a:t>Τριφασική </a:t>
            </a:r>
            <a:r>
              <a:rPr lang="en-US" dirty="0" smtClean="0">
                <a:solidFill>
                  <a:srgbClr val="00B050"/>
                </a:solidFill>
              </a:rPr>
              <a:t>R, S, T</a:t>
            </a:r>
          </a:p>
          <a:p>
            <a:pPr lvl="1"/>
            <a:r>
              <a:rPr lang="el-GR" dirty="0" smtClean="0">
                <a:solidFill>
                  <a:srgbClr val="00B050"/>
                </a:solidFill>
              </a:rPr>
              <a:t>Μονοφασική </a:t>
            </a:r>
            <a:r>
              <a:rPr lang="en-US" dirty="0" smtClean="0">
                <a:solidFill>
                  <a:srgbClr val="00B050"/>
                </a:solidFill>
              </a:rPr>
              <a:t>L, N</a:t>
            </a:r>
          </a:p>
          <a:p>
            <a:pPr lvl="1"/>
            <a:r>
              <a:rPr lang="el-GR" dirty="0" smtClean="0">
                <a:solidFill>
                  <a:srgbClr val="00B050"/>
                </a:solidFill>
              </a:rPr>
              <a:t>Ανορθωμένης Τάσης</a:t>
            </a:r>
          </a:p>
          <a:p>
            <a:r>
              <a:rPr lang="el-GR" dirty="0" smtClean="0">
                <a:solidFill>
                  <a:schemeClr val="bg1"/>
                </a:solidFill>
              </a:rPr>
              <a:t>Ασφάλειες</a:t>
            </a:r>
          </a:p>
          <a:p>
            <a:pPr lvl="1"/>
            <a:r>
              <a:rPr lang="el-GR" dirty="0" smtClean="0">
                <a:solidFill>
                  <a:schemeClr val="bg1"/>
                </a:solidFill>
              </a:rPr>
              <a:t>Εισόδου 10Α</a:t>
            </a:r>
          </a:p>
          <a:p>
            <a:pPr lvl="1"/>
            <a:r>
              <a:rPr lang="el-GR" dirty="0" smtClean="0">
                <a:solidFill>
                  <a:schemeClr val="bg1"/>
                </a:solidFill>
              </a:rPr>
              <a:t>Χωρητικού φίλτρου 10Α</a:t>
            </a:r>
          </a:p>
        </p:txBody>
      </p:sp>
      <p:pic>
        <p:nvPicPr>
          <p:cNvPr id="6" name="Θέση περιεχομένου 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079" y="1325231"/>
            <a:ext cx="7231321" cy="33372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5" name="Θέση αριθμού διαφάνειας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10</a:t>
            </a:fld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224650" y="5067300"/>
            <a:ext cx="11738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>
                <a:solidFill>
                  <a:srgbClr val="FFFF00"/>
                </a:solidFill>
              </a:rPr>
              <a:t>Διακόπτης </a:t>
            </a:r>
            <a:r>
              <a:rPr lang="en-US" dirty="0" smtClean="0">
                <a:solidFill>
                  <a:srgbClr val="FFFF00"/>
                </a:solidFill>
              </a:rPr>
              <a:t>ON/OFF</a:t>
            </a:r>
            <a:r>
              <a:rPr lang="el-GR" dirty="0" smtClean="0">
                <a:solidFill>
                  <a:srgbClr val="FFFF00"/>
                </a:solidFill>
              </a:rPr>
              <a:t> για έλεγχο κυκλώματος οδήγησης. Με την σβέση της οδήγησης οι αντιστάσεις προστασίας ανοίγουν τους ηλεκτρονικούς διακόπτες.</a:t>
            </a:r>
          </a:p>
          <a:p>
            <a:r>
              <a:rPr lang="el-GR" dirty="0" smtClean="0">
                <a:solidFill>
                  <a:schemeClr val="accent6"/>
                </a:solidFill>
              </a:rPr>
              <a:t>Δυο πλήκτρα ελέγχου πλήρως προγραμματιζόμενα.</a:t>
            </a:r>
          </a:p>
          <a:p>
            <a:endParaRPr lang="el-GR" dirty="0"/>
          </a:p>
        </p:txBody>
      </p:sp>
      <p:cxnSp>
        <p:nvCxnSpPr>
          <p:cNvPr id="10" name="Ευθύγραμμο βέλος σύνδεσης 9"/>
          <p:cNvCxnSpPr/>
          <p:nvPr/>
        </p:nvCxnSpPr>
        <p:spPr>
          <a:xfrm>
            <a:off x="1743075" y="1354730"/>
            <a:ext cx="7172325" cy="26394"/>
          </a:xfrm>
          <a:prstGeom prst="straightConnector1">
            <a:avLst/>
          </a:prstGeom>
          <a:ln w="19050" cap="rnd" cmpd="sng">
            <a:solidFill>
              <a:srgbClr val="FF0000"/>
            </a:solidFill>
            <a:prstDash val="dash"/>
            <a:miter lim="800000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Ευθύγραμμο βέλος σύνδεσης 21"/>
          <p:cNvCxnSpPr/>
          <p:nvPr/>
        </p:nvCxnSpPr>
        <p:spPr>
          <a:xfrm flipV="1">
            <a:off x="1533525" y="2000250"/>
            <a:ext cx="3648075" cy="485776"/>
          </a:xfrm>
          <a:prstGeom prst="straightConnector1">
            <a:avLst/>
          </a:prstGeom>
          <a:ln w="19050" cap="rnd" cmpd="sng">
            <a:solidFill>
              <a:srgbClr val="00B050"/>
            </a:solidFill>
            <a:prstDash val="dash"/>
            <a:miter lim="800000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Ευθύγραμμο βέλος σύνδεσης 23"/>
          <p:cNvCxnSpPr/>
          <p:nvPr/>
        </p:nvCxnSpPr>
        <p:spPr>
          <a:xfrm flipV="1">
            <a:off x="2085975" y="3095624"/>
            <a:ext cx="6079091" cy="866777"/>
          </a:xfrm>
          <a:prstGeom prst="straightConnector1">
            <a:avLst/>
          </a:prstGeom>
          <a:ln w="19050" cap="rnd" cmpd="sng">
            <a:solidFill>
              <a:schemeClr val="bg1"/>
            </a:solidFill>
            <a:prstDash val="dash"/>
            <a:miter lim="800000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Ευθύγραμμο βέλος σύνδεσης 25"/>
          <p:cNvCxnSpPr/>
          <p:nvPr/>
        </p:nvCxnSpPr>
        <p:spPr>
          <a:xfrm flipV="1">
            <a:off x="1809750" y="2993859"/>
            <a:ext cx="5057775" cy="2073441"/>
          </a:xfrm>
          <a:prstGeom prst="straightConnector1">
            <a:avLst/>
          </a:prstGeom>
          <a:ln w="19050" cap="rnd" cmpd="sng">
            <a:solidFill>
              <a:srgbClr val="FFFF00"/>
            </a:solidFill>
            <a:prstDash val="dash"/>
            <a:miter lim="800000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Ορθογώνιο 27"/>
          <p:cNvSpPr/>
          <p:nvPr/>
        </p:nvSpPr>
        <p:spPr>
          <a:xfrm>
            <a:off x="5181600" y="1381125"/>
            <a:ext cx="1685925" cy="1104899"/>
          </a:xfrm>
          <a:prstGeom prst="rect">
            <a:avLst/>
          </a:prstGeom>
          <a:noFill/>
          <a:ln w="190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1" name="Ορθογώνιο 30"/>
          <p:cNvSpPr/>
          <p:nvPr/>
        </p:nvSpPr>
        <p:spPr>
          <a:xfrm>
            <a:off x="8915400" y="1354731"/>
            <a:ext cx="1993641" cy="750294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4" name="Ορθογώνιο 33"/>
          <p:cNvSpPr/>
          <p:nvPr/>
        </p:nvSpPr>
        <p:spPr>
          <a:xfrm>
            <a:off x="6867525" y="2331457"/>
            <a:ext cx="449521" cy="662400"/>
          </a:xfrm>
          <a:prstGeom prst="rect">
            <a:avLst/>
          </a:prstGeom>
          <a:noFill/>
          <a:ln w="19050">
            <a:solidFill>
              <a:srgbClr val="FFFF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5" name="Ορθογώνιο 34"/>
          <p:cNvSpPr/>
          <p:nvPr/>
        </p:nvSpPr>
        <p:spPr>
          <a:xfrm>
            <a:off x="8165066" y="2171701"/>
            <a:ext cx="2743976" cy="923923"/>
          </a:xfrm>
          <a:prstGeom prst="rect">
            <a:avLst/>
          </a:prstGeom>
          <a:noFill/>
          <a:ln w="19050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6" name="Ορθογώνιο 35"/>
          <p:cNvSpPr/>
          <p:nvPr/>
        </p:nvSpPr>
        <p:spPr>
          <a:xfrm>
            <a:off x="8103929" y="1529089"/>
            <a:ext cx="811471" cy="645206"/>
          </a:xfrm>
          <a:prstGeom prst="rect">
            <a:avLst/>
          </a:prstGeom>
          <a:noFill/>
          <a:ln w="19050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8" name="Ορθογώνιο 37"/>
          <p:cNvSpPr/>
          <p:nvPr/>
        </p:nvSpPr>
        <p:spPr>
          <a:xfrm>
            <a:off x="7378183" y="2257473"/>
            <a:ext cx="725746" cy="736383"/>
          </a:xfrm>
          <a:prstGeom prst="rect">
            <a:avLst/>
          </a:prstGeom>
          <a:noFill/>
          <a:ln w="19050">
            <a:solidFill>
              <a:schemeClr val="accent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cxnSp>
        <p:nvCxnSpPr>
          <p:cNvPr id="41" name="Ευθύγραμμο βέλος σύνδεσης 40"/>
          <p:cNvCxnSpPr/>
          <p:nvPr/>
        </p:nvCxnSpPr>
        <p:spPr>
          <a:xfrm flipV="1">
            <a:off x="5314950" y="2993857"/>
            <a:ext cx="2257425" cy="2816393"/>
          </a:xfrm>
          <a:prstGeom prst="straightConnector1">
            <a:avLst/>
          </a:prstGeom>
          <a:ln w="19050" cap="rnd" cmpd="sng">
            <a:solidFill>
              <a:schemeClr val="accent6"/>
            </a:solidFill>
            <a:prstDash val="dash"/>
            <a:miter lim="800000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9775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38200" y="143452"/>
            <a:ext cx="10515600" cy="647123"/>
          </a:xfrm>
        </p:spPr>
        <p:txBody>
          <a:bodyPr>
            <a:noAutofit/>
          </a:bodyPr>
          <a:lstStyle/>
          <a:p>
            <a:pPr algn="ctr"/>
            <a:r>
              <a:rPr lang="el-GR" dirty="0">
                <a:ln w="0"/>
                <a:solidFill>
                  <a:schemeClr val="tx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Κύκλωμα Κατασκευής</a:t>
            </a:r>
            <a:endParaRPr lang="el-GR" dirty="0">
              <a:ln w="0"/>
              <a:solidFill>
                <a:schemeClr val="tx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11</a:t>
            </a:fld>
            <a:endParaRPr lang="el-GR" dirty="0"/>
          </a:p>
        </p:txBody>
      </p:sp>
      <p:graphicFrame>
        <p:nvGraphicFramePr>
          <p:cNvPr id="19" name="Αντικείμενο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8772975"/>
              </p:ext>
            </p:extLst>
          </p:nvPr>
        </p:nvGraphicFramePr>
        <p:xfrm>
          <a:off x="1665515" y="790575"/>
          <a:ext cx="8687814" cy="606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7" name="Visio" r:id="rId3" imgW="10105920" imgH="7058205" progId="Visio.Drawing.15">
                  <p:embed/>
                </p:oleObj>
              </mc:Choice>
              <mc:Fallback>
                <p:oleObj name="Visio" r:id="rId3" imgW="10105920" imgH="70582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65515" y="790575"/>
                        <a:ext cx="8687814" cy="6067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67222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08150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5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Τίτλος 3"/>
          <p:cNvSpPr>
            <a:spLocks noGrp="1"/>
          </p:cNvSpPr>
          <p:nvPr>
            <p:ph type="title"/>
          </p:nvPr>
        </p:nvSpPr>
        <p:spPr>
          <a:xfrm>
            <a:off x="839788" y="185511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l-GR" b="1" dirty="0" smtClean="0">
                <a:solidFill>
                  <a:schemeClr val="tx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Batang" panose="02030600000101010101" pitchFamily="18" charset="-127"/>
                <a:ea typeface="Batang" panose="02030600000101010101" pitchFamily="18" charset="-127"/>
              </a:rPr>
              <a:t>Σχεδίαση Μελέτη και Κατασκευή Ψηφιακού Τριφασικού Αντιστροφέα</a:t>
            </a:r>
            <a:endParaRPr lang="el-GR" b="1" dirty="0">
              <a:solidFill>
                <a:schemeClr val="tx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10" name="Θέση κειμένου 9"/>
          <p:cNvSpPr>
            <a:spLocks noGrp="1"/>
          </p:cNvSpPr>
          <p:nvPr>
            <p:ph type="body" idx="1"/>
          </p:nvPr>
        </p:nvSpPr>
        <p:spPr>
          <a:xfrm>
            <a:off x="711256" y="1881528"/>
            <a:ext cx="5608584" cy="423182"/>
          </a:xfrm>
        </p:spPr>
        <p:txBody>
          <a:bodyPr/>
          <a:lstStyle/>
          <a:p>
            <a:pPr algn="ctr"/>
            <a:r>
              <a:rPr lang="el-GR" dirty="0" smtClean="0"/>
              <a:t>Τράπεζα χειρισμού </a:t>
            </a:r>
            <a:r>
              <a:rPr lang="en-US" dirty="0" smtClean="0"/>
              <a:t>Inverter</a:t>
            </a:r>
            <a:endParaRPr lang="el-GR" dirty="0"/>
          </a:p>
        </p:txBody>
      </p:sp>
      <p:pic>
        <p:nvPicPr>
          <p:cNvPr id="8" name="Θέση περιεχομένου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56" y="2505075"/>
            <a:ext cx="5683917" cy="22895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  <a:reflection blurRad="6350" stA="50000" endA="275" endPos="40000" dist="101600" dir="5400000" sy="-100000" algn="bl" rotWithShape="0"/>
          </a:effectLst>
        </p:spPr>
      </p:pic>
      <p:sp>
        <p:nvSpPr>
          <p:cNvPr id="11" name="Θέση κειμένου 10"/>
          <p:cNvSpPr>
            <a:spLocks noGrp="1"/>
          </p:cNvSpPr>
          <p:nvPr>
            <p:ph type="body" sz="quarter" idx="3"/>
          </p:nvPr>
        </p:nvSpPr>
        <p:spPr>
          <a:xfrm>
            <a:off x="6645130" y="1881528"/>
            <a:ext cx="4710258" cy="406854"/>
          </a:xfrm>
        </p:spPr>
        <p:txBody>
          <a:bodyPr>
            <a:normAutofit lnSpcReduction="10000"/>
          </a:bodyPr>
          <a:lstStyle/>
          <a:p>
            <a:r>
              <a:rPr lang="el-GR" dirty="0" smtClean="0"/>
              <a:t>Εσωτερική άποψη της κατασκευής</a:t>
            </a:r>
            <a:endParaRPr lang="el-GR" dirty="0"/>
          </a:p>
        </p:txBody>
      </p:sp>
      <p:pic>
        <p:nvPicPr>
          <p:cNvPr id="9" name="Θέση περιεχομένου 8"/>
          <p:cNvPicPr>
            <a:picLocks noGrp="1" noChangeAspect="1"/>
          </p:cNvPicPr>
          <p:nvPr>
            <p:ph sz="quarter" idx="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131" y="2506100"/>
            <a:ext cx="4384964" cy="36825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2" name="TextBox 1"/>
          <p:cNvSpPr txBox="1"/>
          <p:nvPr/>
        </p:nvSpPr>
        <p:spPr>
          <a:xfrm>
            <a:off x="385963" y="5290457"/>
            <a:ext cx="51249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000" b="1" dirty="0" smtClean="0">
                <a:solidFill>
                  <a:schemeClr val="tx1">
                    <a:lumMod val="65000"/>
                  </a:schemeClr>
                </a:solidFill>
              </a:rPr>
              <a:t>Α.Τ.Ε.Ι ΠΕΙΡΑΙΑ</a:t>
            </a:r>
          </a:p>
          <a:p>
            <a:r>
              <a:rPr lang="el-GR" dirty="0" err="1" smtClean="0">
                <a:solidFill>
                  <a:schemeClr val="tx1">
                    <a:lumMod val="65000"/>
                  </a:schemeClr>
                </a:solidFill>
              </a:rPr>
              <a:t>Σ.Τ.Εφ</a:t>
            </a:r>
            <a:r>
              <a:rPr lang="el-GR" dirty="0" smtClean="0">
                <a:solidFill>
                  <a:schemeClr val="tx1">
                    <a:lumMod val="65000"/>
                  </a:schemeClr>
                </a:solidFill>
              </a:rPr>
              <a:t> Τμήμα Ηλεκτρολογίας</a:t>
            </a:r>
          </a:p>
          <a:p>
            <a:r>
              <a:rPr lang="el-GR" sz="1600" dirty="0" smtClean="0">
                <a:solidFill>
                  <a:schemeClr val="tx1">
                    <a:lumMod val="65000"/>
                  </a:schemeClr>
                </a:solidFill>
              </a:rPr>
              <a:t>Εργαστήριο Ηλεκτρικής Κίνησης</a:t>
            </a:r>
          </a:p>
          <a:p>
            <a:r>
              <a:rPr lang="el-GR" sz="1600" i="1" dirty="0" smtClean="0">
                <a:solidFill>
                  <a:schemeClr val="tx1">
                    <a:lumMod val="65000"/>
                  </a:schemeClr>
                </a:solidFill>
              </a:rPr>
              <a:t>Χαραλαμπίδης Γεώργιος</a:t>
            </a:r>
          </a:p>
          <a:p>
            <a:pPr algn="r"/>
            <a:r>
              <a:rPr lang="el-GR" b="1" dirty="0" smtClean="0">
                <a:solidFill>
                  <a:schemeClr val="tx1">
                    <a:lumMod val="65000"/>
                  </a:schemeClr>
                </a:solidFill>
              </a:rPr>
              <a:t>Σεπτέμβριος 2013</a:t>
            </a:r>
            <a:endParaRPr lang="el-GR" b="1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8496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38200" y="152853"/>
            <a:ext cx="10515600" cy="1325563"/>
          </a:xfrm>
        </p:spPr>
        <p:txBody>
          <a:bodyPr/>
          <a:lstStyle/>
          <a:p>
            <a:pPr algn="ctr"/>
            <a:r>
              <a:rPr lang="el-GR" dirty="0" smtClean="0">
                <a:ln w="0"/>
                <a:solidFill>
                  <a:schemeClr val="tx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Βασική Δομή Κατασκευής</a:t>
            </a:r>
            <a:endParaRPr lang="el-GR" dirty="0">
              <a:ln w="0"/>
              <a:solidFill>
                <a:schemeClr val="tx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Θέση περιεχομένου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Η κατασκευή αποτελείτε από τις παρακάτω 6 ανεξάρτητες </a:t>
            </a:r>
            <a:r>
              <a:rPr lang="el-GR" dirty="0"/>
              <a:t>κατασκευές</a:t>
            </a:r>
            <a:r>
              <a:rPr lang="el-GR" dirty="0" smtClean="0"/>
              <a:t> οι οποίες χωρίζονται στις δύο κατηγορίες:</a:t>
            </a:r>
          </a:p>
          <a:p>
            <a:r>
              <a:rPr lang="el-GR" dirty="0" smtClean="0"/>
              <a:t>Κυκλώματα Ισχύος</a:t>
            </a:r>
          </a:p>
          <a:p>
            <a:pPr lvl="1">
              <a:buBlip>
                <a:blip r:embed="rId2"/>
              </a:buBlip>
            </a:pPr>
            <a:r>
              <a:rPr lang="el-GR" dirty="0" smtClean="0"/>
              <a:t>Τριφασική Μη Ελεγχόμενη Ανορθωτική Γέφυρα.</a:t>
            </a:r>
          </a:p>
          <a:p>
            <a:pPr lvl="1">
              <a:buBlip>
                <a:blip r:embed="rId2"/>
              </a:buBlip>
            </a:pPr>
            <a:r>
              <a:rPr lang="el-GR" dirty="0" smtClean="0"/>
              <a:t>Χωρητικό Φίλτρο Κυμάτωσης</a:t>
            </a:r>
          </a:p>
          <a:p>
            <a:pPr lvl="1">
              <a:buBlip>
                <a:blip r:embed="rId2"/>
              </a:buBlip>
            </a:pPr>
            <a:r>
              <a:rPr lang="el-GR" dirty="0" smtClean="0"/>
              <a:t>Αντιστροφέας (</a:t>
            </a:r>
            <a:r>
              <a:rPr lang="en-US" dirty="0" smtClean="0"/>
              <a:t>Inverter’s IGBT’s</a:t>
            </a:r>
            <a:r>
              <a:rPr lang="el-GR" dirty="0" smtClean="0"/>
              <a:t>).</a:t>
            </a:r>
          </a:p>
          <a:p>
            <a:r>
              <a:rPr lang="el-GR" dirty="0" smtClean="0"/>
              <a:t>Κυκλώματα </a:t>
            </a:r>
            <a:r>
              <a:rPr lang="el-GR" dirty="0"/>
              <a:t>Σημάτων και </a:t>
            </a:r>
            <a:r>
              <a:rPr lang="el-GR" dirty="0" smtClean="0"/>
              <a:t>Οδήγησης</a:t>
            </a:r>
          </a:p>
          <a:p>
            <a:pPr lvl="1">
              <a:buBlip>
                <a:blip r:embed="rId3"/>
              </a:buBlip>
            </a:pPr>
            <a:r>
              <a:rPr lang="el-GR" dirty="0" smtClean="0"/>
              <a:t>Τροφοδοτικά Απομονωμένης Γης.</a:t>
            </a:r>
          </a:p>
          <a:p>
            <a:pPr lvl="1">
              <a:buBlip>
                <a:blip r:embed="rId3"/>
              </a:buBlip>
            </a:pPr>
            <a:r>
              <a:rPr lang="el-GR" dirty="0" smtClean="0"/>
              <a:t>Προγραμματιζόμενος Μικροελεγκτής </a:t>
            </a:r>
            <a:r>
              <a:rPr lang="en-US" dirty="0" smtClean="0"/>
              <a:t>(CPU A</a:t>
            </a:r>
            <a:r>
              <a:rPr lang="el-GR" dirty="0" smtClean="0"/>
              <a:t>Τ</a:t>
            </a:r>
            <a:r>
              <a:rPr lang="en-US" dirty="0" smtClean="0"/>
              <a:t>mel A</a:t>
            </a:r>
            <a:r>
              <a:rPr lang="el-GR" dirty="0" smtClean="0"/>
              <a:t>Τ</a:t>
            </a:r>
            <a:r>
              <a:rPr lang="en-US" dirty="0" smtClean="0"/>
              <a:t>mega)</a:t>
            </a:r>
            <a:r>
              <a:rPr lang="el-GR" dirty="0" smtClean="0"/>
              <a:t>.</a:t>
            </a:r>
          </a:p>
          <a:p>
            <a:pPr lvl="1">
              <a:buBlip>
                <a:blip r:embed="rId3"/>
              </a:buBlip>
            </a:pPr>
            <a:r>
              <a:rPr lang="el-GR" dirty="0" smtClean="0"/>
              <a:t>Ολοκληρωμένο Ενίσχυσης και Οδήγησης Παλμών.</a:t>
            </a:r>
          </a:p>
        </p:txBody>
      </p:sp>
      <p:sp>
        <p:nvSpPr>
          <p:cNvPr id="3" name="Θέση αριθμού διαφάνειας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3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3957390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38200" y="201780"/>
            <a:ext cx="10515600" cy="970799"/>
          </a:xfrm>
        </p:spPr>
        <p:txBody>
          <a:bodyPr>
            <a:normAutofit/>
          </a:bodyPr>
          <a:lstStyle/>
          <a:p>
            <a:pPr algn="ctr"/>
            <a:r>
              <a:rPr lang="el-GR" dirty="0">
                <a:ln w="0"/>
                <a:solidFill>
                  <a:schemeClr val="tx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Τριφασική</a:t>
            </a:r>
            <a:r>
              <a:rPr lang="el-GR" dirty="0">
                <a:ln w="0"/>
                <a:solidFill>
                  <a:schemeClr val="tx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 Ανορθωτική Γέφυρα</a:t>
            </a:r>
            <a:endParaRPr lang="el-GR" dirty="0">
              <a:ln w="0"/>
              <a:solidFill>
                <a:schemeClr val="tx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5" name="Θέση περιεχομένου 4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07" y="1548456"/>
            <a:ext cx="3692587" cy="43513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Θέση περιεχομένου 6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329" y="1548456"/>
            <a:ext cx="2294556" cy="17307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  <a:reflection blurRad="6350" stA="50000" endA="275" endPos="40000" dist="101600" dir="5400000" sy="-100000" algn="bl" rotWithShape="0"/>
          </a:effectLst>
        </p:spPr>
      </p:pic>
      <p:sp>
        <p:nvSpPr>
          <p:cNvPr id="15" name="TextBox 14"/>
          <p:cNvSpPr txBox="1"/>
          <p:nvPr/>
        </p:nvSpPr>
        <p:spPr>
          <a:xfrm>
            <a:off x="4588329" y="3520100"/>
            <a:ext cx="727437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l-GR" dirty="0" smtClean="0"/>
              <a:t>Αποτελείτε από έξι διόδους </a:t>
            </a:r>
            <a:r>
              <a:rPr lang="en-US" dirty="0" smtClean="0"/>
              <a:t>Intersil RURG8060 </a:t>
            </a:r>
            <a:r>
              <a:rPr lang="el-GR" dirty="0" smtClean="0"/>
              <a:t>συνδεδεμένες σύμφωνα με το κύκλωμα.</a:t>
            </a:r>
          </a:p>
          <a:p>
            <a:pPr>
              <a:spcAft>
                <a:spcPts val="1200"/>
              </a:spcAft>
            </a:pPr>
            <a:r>
              <a:rPr lang="el-GR" dirty="0" smtClean="0"/>
              <a:t>Μέγιστο συνεχές ορθό ρεύμα 80Α</a:t>
            </a:r>
            <a:endParaRPr lang="en-US" dirty="0" smtClean="0"/>
          </a:p>
          <a:p>
            <a:pPr>
              <a:spcAft>
                <a:spcPts val="1200"/>
              </a:spcAft>
            </a:pPr>
            <a:r>
              <a:rPr lang="el-GR" dirty="0" smtClean="0"/>
              <a:t>Χρόνος Μετάβασης Διόδων 75</a:t>
            </a:r>
            <a:r>
              <a:rPr lang="en-US" dirty="0" smtClean="0"/>
              <a:t>ns</a:t>
            </a:r>
            <a:endParaRPr lang="el-GR" dirty="0" smtClean="0"/>
          </a:p>
          <a:p>
            <a:pPr>
              <a:spcAft>
                <a:spcPts val="1200"/>
              </a:spcAft>
            </a:pPr>
            <a:r>
              <a:rPr lang="el-GR" dirty="0" smtClean="0"/>
              <a:t>Ανεξάρτητη ψύκτρα σε κάθε δίοδο</a:t>
            </a:r>
          </a:p>
          <a:p>
            <a:pPr>
              <a:spcAft>
                <a:spcPts val="1200"/>
              </a:spcAft>
            </a:pPr>
            <a:r>
              <a:rPr lang="el-GR" dirty="0" smtClean="0"/>
              <a:t>Δυνατότητα λειτουργίας και στη μονοφασική παροχή χωρίς καμία διαφοροποίηση από την μονοφασική ανορθωτική γέφυρα</a:t>
            </a:r>
          </a:p>
          <a:p>
            <a:pPr>
              <a:spcAft>
                <a:spcPts val="1200"/>
              </a:spcAft>
            </a:pPr>
            <a:r>
              <a:rPr lang="el-GR" dirty="0" smtClean="0"/>
              <a:t>Ανεξάρτητη κατασκευή, μπορεί να χρησιμοποιηθεί σε κυκλώματα εκτός κατασκευής.</a:t>
            </a:r>
          </a:p>
          <a:p>
            <a:pPr>
              <a:spcAft>
                <a:spcPts val="1200"/>
              </a:spcAft>
            </a:pPr>
            <a:r>
              <a:rPr lang="el-GR" dirty="0" smtClean="0"/>
              <a:t>Το συνεχές ρεύμα εξόδου δεν είναι απομονωμένο ως προς γη και δεν έχει κοινή αναφορά ουδέτερου κόμβου.</a:t>
            </a:r>
            <a:endParaRPr lang="el-GR" dirty="0"/>
          </a:p>
        </p:txBody>
      </p:sp>
      <p:sp>
        <p:nvSpPr>
          <p:cNvPr id="16" name="TextBox 15"/>
          <p:cNvSpPr txBox="1"/>
          <p:nvPr/>
        </p:nvSpPr>
        <p:spPr>
          <a:xfrm>
            <a:off x="6967053" y="1548456"/>
            <a:ext cx="4302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6 Παλμοί Εξόδου</a:t>
            </a:r>
          </a:p>
          <a:p>
            <a:r>
              <a:rPr lang="el-GR" dirty="0" smtClean="0"/>
              <a:t>Μικρή Κυμάτωση</a:t>
            </a:r>
          </a:p>
        </p:txBody>
      </p:sp>
      <p:sp>
        <p:nvSpPr>
          <p:cNvPr id="3" name="Θέση αριθμού διαφάνειας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4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921777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38200" y="133350"/>
            <a:ext cx="10515600" cy="1041722"/>
          </a:xfrm>
        </p:spPr>
        <p:txBody>
          <a:bodyPr>
            <a:normAutofit/>
          </a:bodyPr>
          <a:lstStyle/>
          <a:p>
            <a:pPr algn="ctr"/>
            <a:r>
              <a:rPr lang="el-GR" dirty="0">
                <a:ln w="0"/>
                <a:solidFill>
                  <a:schemeClr val="tx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Χωρητικό Φίλτρο Κυμάτωσης</a:t>
            </a:r>
            <a:endParaRPr lang="el-GR" dirty="0">
              <a:ln w="0"/>
              <a:solidFill>
                <a:schemeClr val="tx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5" name="Θέση περιεχομένου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68" y="1498922"/>
            <a:ext cx="5024438" cy="34535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Θέση περιεχομένου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421" y="1498922"/>
            <a:ext cx="2536031" cy="2569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  <a:reflection blurRad="6350" stA="50000" endA="275" endPos="40000" dist="101600" dir="5400000" sy="-100000" algn="bl" rotWithShape="0"/>
          </a:effectLst>
        </p:spPr>
      </p:pic>
      <p:pic>
        <p:nvPicPr>
          <p:cNvPr id="10" name="Εικόνα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969"/>
          <a:stretch/>
        </p:blipFill>
        <p:spPr>
          <a:xfrm>
            <a:off x="916668" y="5074045"/>
            <a:ext cx="4325004" cy="16228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11" name="TextBox 10"/>
          <p:cNvSpPr txBox="1"/>
          <p:nvPr/>
        </p:nvSpPr>
        <p:spPr>
          <a:xfrm>
            <a:off x="6096000" y="4302579"/>
            <a:ext cx="58238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Πυκνωτές</a:t>
            </a:r>
          </a:p>
          <a:p>
            <a:r>
              <a:rPr lang="el-GR" dirty="0" smtClean="0"/>
              <a:t>Χωρητικότητα 680μ</a:t>
            </a:r>
            <a:r>
              <a:rPr lang="en-US" dirty="0" smtClean="0"/>
              <a:t> /</a:t>
            </a:r>
            <a:r>
              <a:rPr lang="el-GR" dirty="0" smtClean="0"/>
              <a:t>340μ</a:t>
            </a:r>
            <a:r>
              <a:rPr lang="en-US" dirty="0" smtClean="0"/>
              <a:t>F </a:t>
            </a:r>
            <a:r>
              <a:rPr lang="el-GR" dirty="0" smtClean="0"/>
              <a:t>ανά κλάδο.</a:t>
            </a:r>
          </a:p>
          <a:p>
            <a:r>
              <a:rPr lang="el-GR" dirty="0" smtClean="0"/>
              <a:t>Αντιστάσεις Προστασίας </a:t>
            </a:r>
            <a:r>
              <a:rPr lang="en-US" dirty="0" smtClean="0"/>
              <a:t>100</a:t>
            </a:r>
            <a:r>
              <a:rPr lang="en-US" dirty="0"/>
              <a:t>k</a:t>
            </a:r>
            <a:r>
              <a:rPr lang="el-GR" dirty="0" smtClean="0"/>
              <a:t>Ω/Ισχύος </a:t>
            </a:r>
            <a:r>
              <a:rPr lang="en-US" dirty="0" smtClean="0"/>
              <a:t>5W.</a:t>
            </a:r>
          </a:p>
          <a:p>
            <a:endParaRPr lang="el-GR" dirty="0" smtClean="0"/>
          </a:p>
          <a:p>
            <a:r>
              <a:rPr lang="el-GR" dirty="0" smtClean="0"/>
              <a:t>Μείωση της κυμάτωσης συνεχούς ρεύματος.</a:t>
            </a:r>
          </a:p>
          <a:p>
            <a:r>
              <a:rPr lang="el-GR" dirty="0" smtClean="0"/>
              <a:t>Παροχή ισχύος στην έξοδο.</a:t>
            </a:r>
            <a:endParaRPr lang="en-US" dirty="0" smtClean="0"/>
          </a:p>
          <a:p>
            <a:r>
              <a:rPr lang="el-GR" dirty="0" smtClean="0"/>
              <a:t>Δυνατότητα αποσύνδεσης ή ανεξάρτητης λειτουργίας.</a:t>
            </a:r>
            <a:endParaRPr lang="el-GR" dirty="0"/>
          </a:p>
        </p:txBody>
      </p:sp>
      <p:sp>
        <p:nvSpPr>
          <p:cNvPr id="12" name="Θέση αριθμού διαφάνειας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5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505059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38200" y="60144"/>
            <a:ext cx="10515600" cy="1112451"/>
          </a:xfrm>
        </p:spPr>
        <p:txBody>
          <a:bodyPr>
            <a:normAutofit/>
          </a:bodyPr>
          <a:lstStyle/>
          <a:p>
            <a:pPr algn="ctr"/>
            <a:r>
              <a:rPr lang="el-GR" dirty="0">
                <a:ln w="0"/>
                <a:solidFill>
                  <a:schemeClr val="tx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Αντιστροφέας 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(Inverter)</a:t>
            </a:r>
            <a:endParaRPr lang="el-GR" dirty="0">
              <a:ln w="0"/>
              <a:solidFill>
                <a:schemeClr val="tx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5" name="Θέση περιεχομένου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86503"/>
            <a:ext cx="5024438" cy="36500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Θέση περιεχομένου 6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09599"/>
            <a:ext cx="1244600" cy="838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Picture 4"/>
          <p:cNvPicPr/>
          <p:nvPr/>
        </p:nvPicPr>
        <p:blipFill>
          <a:blip r:embed="rId4"/>
          <a:stretch>
            <a:fillRect/>
          </a:stretch>
        </p:blipFill>
        <p:spPr>
          <a:xfrm>
            <a:off x="2271374" y="1409599"/>
            <a:ext cx="937192" cy="838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1" name="Εικόνα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389" y="1409599"/>
            <a:ext cx="3599089" cy="22469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12" name="TextBox 11"/>
          <p:cNvSpPr txBox="1"/>
          <p:nvPr/>
        </p:nvSpPr>
        <p:spPr>
          <a:xfrm>
            <a:off x="6096000" y="3943350"/>
            <a:ext cx="58483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Blip>
                <a:blip r:embed="rId6"/>
              </a:buBlip>
            </a:pPr>
            <a:r>
              <a:rPr lang="en-US" dirty="0" smtClean="0"/>
              <a:t>6 Transistor </a:t>
            </a:r>
            <a:r>
              <a:rPr lang="el-GR" dirty="0" smtClean="0"/>
              <a:t>ισχύος, 6 γέφυρες ελευθέρας ροής.</a:t>
            </a:r>
          </a:p>
          <a:p>
            <a:pPr marL="285750" indent="-285750">
              <a:spcAft>
                <a:spcPts val="1200"/>
              </a:spcAft>
              <a:buBlip>
                <a:blip r:embed="rId6"/>
              </a:buBlip>
            </a:pPr>
            <a:r>
              <a:rPr lang="el-GR" dirty="0" smtClean="0"/>
              <a:t>Αντίσταση 100</a:t>
            </a:r>
            <a:r>
              <a:rPr lang="en-US" dirty="0" smtClean="0"/>
              <a:t>k</a:t>
            </a:r>
            <a:r>
              <a:rPr lang="el-GR" dirty="0" smtClean="0"/>
              <a:t>Ω μεταξύ Πύλης-Πηγής.</a:t>
            </a:r>
          </a:p>
          <a:p>
            <a:pPr marL="285750" indent="-285750">
              <a:spcAft>
                <a:spcPts val="1200"/>
              </a:spcAft>
              <a:buBlip>
                <a:blip r:embed="rId6"/>
              </a:buBlip>
            </a:pPr>
            <a:r>
              <a:rPr lang="el-GR" dirty="0" smtClean="0"/>
              <a:t>Έξοδος τριφασική ή μονοφασική.</a:t>
            </a:r>
          </a:p>
          <a:p>
            <a:pPr marL="285750" indent="-285750">
              <a:spcAft>
                <a:spcPts val="1200"/>
              </a:spcAft>
              <a:buBlip>
                <a:blip r:embed="rId6"/>
              </a:buBlip>
            </a:pPr>
            <a:r>
              <a:rPr lang="el-GR" dirty="0" smtClean="0"/>
              <a:t>Δυνατότητα οδήγησης μεγάλου ρεύματος συνεπώς φορτίων μεγάλης ισχύος.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97140" y="1409599"/>
            <a:ext cx="2698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IXYS IGBT’s 60A</a:t>
            </a:r>
            <a:r>
              <a:rPr lang="el-GR" dirty="0" smtClean="0"/>
              <a:t>/80</a:t>
            </a:r>
            <a:r>
              <a:rPr lang="en-US" dirty="0" smtClean="0"/>
              <a:t>ns.</a:t>
            </a:r>
            <a:endParaRPr lang="el-GR" dirty="0" smtClean="0"/>
          </a:p>
          <a:p>
            <a:r>
              <a:rPr lang="en-US" dirty="0" smtClean="0"/>
              <a:t>Transistor </a:t>
            </a:r>
            <a:r>
              <a:rPr lang="el-GR" dirty="0" smtClean="0"/>
              <a:t>Πεδίου Ισχύος.</a:t>
            </a:r>
            <a:r>
              <a:rPr lang="en-US" dirty="0" smtClean="0"/>
              <a:t> </a:t>
            </a:r>
            <a:endParaRPr lang="el-GR" dirty="0"/>
          </a:p>
        </p:txBody>
      </p:sp>
      <p:sp>
        <p:nvSpPr>
          <p:cNvPr id="14" name="Θέση αριθμού διαφάνειας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6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6581547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38200" y="66675"/>
            <a:ext cx="10515600" cy="1009650"/>
          </a:xfrm>
        </p:spPr>
        <p:txBody>
          <a:bodyPr>
            <a:normAutofit/>
          </a:bodyPr>
          <a:lstStyle/>
          <a:p>
            <a:pPr algn="ctr"/>
            <a:r>
              <a:rPr lang="el-GR" dirty="0">
                <a:ln w="0"/>
                <a:solidFill>
                  <a:schemeClr val="tx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Τροφοδοτικά Χαμηλής Τάσης</a:t>
            </a:r>
            <a:endParaRPr lang="el-GR" dirty="0">
              <a:ln w="0"/>
              <a:solidFill>
                <a:schemeClr val="tx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5" name="Θέση περιεχομένου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82" y="1486581"/>
            <a:ext cx="5024438" cy="36853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6" name="Θέση περιεχομένου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846" y="1486581"/>
            <a:ext cx="4840740" cy="24998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  <a:reflection blurRad="6350" stA="50000" endA="275" endPos="40000" dist="101600" dir="5400000" sy="-100000" algn="bl" rotWithShape="0"/>
          </a:effectLst>
        </p:spPr>
      </p:pic>
      <p:sp>
        <p:nvSpPr>
          <p:cNvPr id="7" name="TextBox 6"/>
          <p:cNvSpPr txBox="1"/>
          <p:nvPr/>
        </p:nvSpPr>
        <p:spPr>
          <a:xfrm>
            <a:off x="5690507" y="4212771"/>
            <a:ext cx="6196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Για την λειτουργεία της κατασκευής κατασκευάστηκαν 4 τροφοδοτικά απομονωμένης γης με Μ/Σ.</a:t>
            </a:r>
          </a:p>
          <a:p>
            <a:r>
              <a:rPr lang="el-GR" dirty="0" smtClean="0"/>
              <a:t>Τα τροφοδοτικά χρησιμοποιούν </a:t>
            </a:r>
            <a:r>
              <a:rPr lang="en-US" dirty="0" smtClean="0"/>
              <a:t>Voltage Regulators </a:t>
            </a:r>
            <a:r>
              <a:rPr lang="el-GR" dirty="0" smtClean="0"/>
              <a:t>για την ρύθμιση της τάσης και χωρητικά φίλτρα.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0482" y="5372100"/>
            <a:ext cx="50840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1</a:t>
            </a:r>
            <a:r>
              <a:rPr lang="el-GR" baseline="30000" dirty="0"/>
              <a:t>ο</a:t>
            </a:r>
            <a:r>
              <a:rPr lang="el-GR" dirty="0"/>
              <a:t> Τροφοδοτικό με Μ/Σ μεσαίας λήψης</a:t>
            </a:r>
            <a:r>
              <a:rPr lang="el-GR" dirty="0" smtClean="0"/>
              <a:t>.</a:t>
            </a:r>
            <a:endParaRPr lang="en-US" dirty="0" smtClean="0"/>
          </a:p>
          <a:p>
            <a:endParaRPr lang="el-GR" dirty="0"/>
          </a:p>
          <a:p>
            <a:r>
              <a:rPr lang="el-GR" dirty="0"/>
              <a:t>2 Έξοδοι 12/15</a:t>
            </a:r>
            <a:r>
              <a:rPr lang="en-US" dirty="0"/>
              <a:t>V 2A. </a:t>
            </a:r>
            <a:r>
              <a:rPr lang="el-GR" dirty="0"/>
              <a:t>Παροχής ρεύματος στον ψηφιακό μικροελεγκτή (12</a:t>
            </a:r>
            <a:r>
              <a:rPr lang="en-US" dirty="0"/>
              <a:t>V)</a:t>
            </a:r>
            <a:r>
              <a:rPr lang="el-GR" dirty="0"/>
              <a:t> και στα κυκλώματα οδήγησης παλμών (15</a:t>
            </a:r>
            <a:r>
              <a:rPr lang="en-US" dirty="0"/>
              <a:t>V).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90507" y="5582474"/>
            <a:ext cx="6091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 </a:t>
            </a:r>
            <a:r>
              <a:rPr lang="el-GR" dirty="0" smtClean="0"/>
              <a:t>Τροφοδοτικά με Μ/Σ για την παροχής τάσης στο κύκλωμα έναυσης των </a:t>
            </a:r>
            <a:r>
              <a:rPr lang="en-US" dirty="0" smtClean="0"/>
              <a:t>Transistor </a:t>
            </a:r>
            <a:r>
              <a:rPr lang="el-GR" dirty="0" smtClean="0"/>
              <a:t>μεταβλητής τάσης του αντιστροφέα.</a:t>
            </a:r>
            <a:endParaRPr lang="el-GR" dirty="0"/>
          </a:p>
        </p:txBody>
      </p:sp>
      <p:sp>
        <p:nvSpPr>
          <p:cNvPr id="10" name="Θέση αριθμού διαφάνειας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7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6045336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38200" y="196260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l-GR" dirty="0">
                <a:ln w="0"/>
                <a:solidFill>
                  <a:schemeClr val="tx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Ψηφιακός Προγραμματιζόμενος Μικροελεγκτής</a:t>
            </a:r>
            <a:endParaRPr lang="el-GR" dirty="0">
              <a:ln w="0"/>
              <a:solidFill>
                <a:schemeClr val="tx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5" name="Θέση περιεχομένου 4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26" y="1315130"/>
            <a:ext cx="2228653" cy="43513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7" name="Picture 1" descr="C:\Users\George\Desktop\Arduino1Blink.png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4075" r="8318" b="8489"/>
          <a:stretch/>
        </p:blipFill>
        <p:spPr bwMode="auto">
          <a:xfrm>
            <a:off x="8709251" y="1690688"/>
            <a:ext cx="3292249" cy="24690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  <a:reflection blurRad="6350" stA="50000" endA="275" endPos="40000" dist="101600" dir="5400000" sy="-100000" algn="bl" rotWithShape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77886" y="1718131"/>
            <a:ext cx="5870121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Blip>
                <a:blip r:embed="rId5"/>
              </a:buBlip>
            </a:pPr>
            <a:r>
              <a:rPr lang="el-GR" dirty="0" smtClean="0"/>
              <a:t>Μικροελεγκτής </a:t>
            </a:r>
            <a:r>
              <a:rPr lang="en-US" dirty="0" smtClean="0"/>
              <a:t>Arduino UNO R3.</a:t>
            </a:r>
          </a:p>
          <a:p>
            <a:pPr marL="285750" indent="-285750">
              <a:spcAft>
                <a:spcPts val="600"/>
              </a:spcAft>
              <a:buBlip>
                <a:blip r:embed="rId5"/>
              </a:buBlip>
            </a:pPr>
            <a:r>
              <a:rPr lang="el-GR" dirty="0" smtClean="0"/>
              <a:t>Επεξεργαστής </a:t>
            </a:r>
            <a:r>
              <a:rPr lang="en-US" dirty="0" smtClean="0"/>
              <a:t>Atmel AT mega.</a:t>
            </a:r>
          </a:p>
          <a:p>
            <a:pPr marL="285750" indent="-285750">
              <a:spcAft>
                <a:spcPts val="600"/>
              </a:spcAft>
              <a:buBlip>
                <a:blip r:embed="rId5"/>
              </a:buBlip>
            </a:pPr>
            <a:r>
              <a:rPr lang="el-GR" dirty="0" smtClean="0"/>
              <a:t>Υψηλή συχνότητα λειτουργείας </a:t>
            </a:r>
            <a:r>
              <a:rPr lang="el-GR" dirty="0"/>
              <a:t>έ</a:t>
            </a:r>
            <a:r>
              <a:rPr lang="el-GR" dirty="0" smtClean="0"/>
              <a:t>ως 2</a:t>
            </a:r>
            <a:r>
              <a:rPr lang="en-US" dirty="0" smtClean="0"/>
              <a:t>GHz</a:t>
            </a:r>
            <a:r>
              <a:rPr lang="el-GR" dirty="0" smtClean="0"/>
              <a:t>.</a:t>
            </a:r>
            <a:endParaRPr lang="en-US" dirty="0" smtClean="0"/>
          </a:p>
          <a:p>
            <a:pPr marL="285750" indent="-285750">
              <a:spcAft>
                <a:spcPts val="600"/>
              </a:spcAft>
              <a:buBlip>
                <a:blip r:embed="rId5"/>
              </a:buBlip>
            </a:pPr>
            <a:r>
              <a:rPr lang="el-GR" dirty="0" smtClean="0"/>
              <a:t>Ψηφιακή λογική 5</a:t>
            </a:r>
            <a:r>
              <a:rPr lang="en-US" dirty="0" smtClean="0"/>
              <a:t>V</a:t>
            </a:r>
            <a:r>
              <a:rPr lang="en-US" dirty="0"/>
              <a:t> </a:t>
            </a:r>
            <a:r>
              <a:rPr lang="el-GR" dirty="0" smtClean="0"/>
              <a:t>και προγραμματισμός μέσω θύρας </a:t>
            </a:r>
            <a:r>
              <a:rPr lang="en-US" dirty="0" smtClean="0"/>
              <a:t>USB </a:t>
            </a:r>
            <a:r>
              <a:rPr lang="el-GR" dirty="0" smtClean="0"/>
              <a:t>και 32</a:t>
            </a:r>
            <a:r>
              <a:rPr lang="en-US" dirty="0" err="1" smtClean="0"/>
              <a:t>kB</a:t>
            </a:r>
            <a:r>
              <a:rPr lang="en-US" dirty="0" smtClean="0"/>
              <a:t> </a:t>
            </a:r>
            <a:r>
              <a:rPr lang="el-GR" dirty="0" smtClean="0"/>
              <a:t>εσωτερική μνήμη.</a:t>
            </a:r>
          </a:p>
          <a:p>
            <a:pPr marL="285750" indent="-285750">
              <a:spcAft>
                <a:spcPts val="600"/>
              </a:spcAft>
              <a:buBlip>
                <a:blip r:embed="rId5"/>
              </a:buBlip>
            </a:pPr>
            <a:r>
              <a:rPr lang="el-GR" dirty="0" smtClean="0"/>
              <a:t>Δυνατότητα προγραμματισμού σε </a:t>
            </a:r>
            <a:r>
              <a:rPr lang="en-US" dirty="0" smtClean="0"/>
              <a:t>Assembly</a:t>
            </a:r>
            <a:r>
              <a:rPr lang="el-GR" dirty="0" smtClean="0"/>
              <a:t>, </a:t>
            </a:r>
            <a:r>
              <a:rPr lang="en-US" dirty="0" err="1" smtClean="0"/>
              <a:t>Cobol,Basic</a:t>
            </a:r>
            <a:r>
              <a:rPr lang="en-US" dirty="0" smtClean="0"/>
              <a:t>, C, C++, Fortran.</a:t>
            </a:r>
          </a:p>
          <a:p>
            <a:pPr marL="285750" indent="-285750">
              <a:spcAft>
                <a:spcPts val="600"/>
              </a:spcAft>
              <a:buBlip>
                <a:blip r:embed="rId5"/>
              </a:buBlip>
            </a:pPr>
            <a:r>
              <a:rPr lang="el-GR" dirty="0" smtClean="0"/>
              <a:t>Δυνατότητα ανάγνωσης και παραγωγής αναλογικών σημάτων </a:t>
            </a:r>
            <a:r>
              <a:rPr lang="en-US" dirty="0" smtClean="0"/>
              <a:t>(PWM).</a:t>
            </a:r>
          </a:p>
          <a:p>
            <a:pPr marL="285750" indent="-285750">
              <a:spcAft>
                <a:spcPts val="600"/>
              </a:spcAft>
              <a:buBlip>
                <a:blip r:embed="rId5"/>
              </a:buBlip>
            </a:pPr>
            <a:r>
              <a:rPr lang="el-GR" dirty="0" smtClean="0"/>
              <a:t>Δυνατότητα ζωντανής παρακολούθησης καταστάσεων εξόδου στον υπολογιστή μέσω </a:t>
            </a:r>
            <a:r>
              <a:rPr lang="en-US" dirty="0" smtClean="0"/>
              <a:t>USB.</a:t>
            </a:r>
          </a:p>
          <a:p>
            <a:pPr marL="285750" indent="-285750">
              <a:spcAft>
                <a:spcPts val="600"/>
              </a:spcAft>
              <a:buBlip>
                <a:blip r:embed="rId5"/>
              </a:buBlip>
            </a:pPr>
            <a:r>
              <a:rPr lang="el-GR" dirty="0" smtClean="0"/>
              <a:t>Υποστήριξη αναβαθμίσεων υλικού για υλοποίηση δικτύωσης</a:t>
            </a:r>
            <a:r>
              <a:rPr lang="en-US" dirty="0" smtClean="0"/>
              <a:t> (Ethernet)</a:t>
            </a:r>
            <a:r>
              <a:rPr lang="el-GR" dirty="0" smtClean="0"/>
              <a:t>, ασύρματων επικοινωνιών (</a:t>
            </a:r>
            <a:r>
              <a:rPr lang="en-US" dirty="0" err="1" smtClean="0"/>
              <a:t>WiFi</a:t>
            </a:r>
            <a:r>
              <a:rPr lang="en-US" dirty="0" smtClean="0"/>
              <a:t>, GSM)</a:t>
            </a:r>
            <a:r>
              <a:rPr lang="el-GR" dirty="0" smtClean="0"/>
              <a:t>, επέκταση μνήμης (</a:t>
            </a:r>
            <a:r>
              <a:rPr lang="en-US" dirty="0" err="1" smtClean="0"/>
              <a:t>MicroSD</a:t>
            </a:r>
            <a:r>
              <a:rPr lang="en-US" dirty="0" smtClean="0"/>
              <a:t>), </a:t>
            </a:r>
            <a:r>
              <a:rPr lang="el-GR" dirty="0" smtClean="0"/>
              <a:t>ενσωμάτωση οθόνης (Γραμμών ή </a:t>
            </a:r>
            <a:r>
              <a:rPr lang="en-US" dirty="0" smtClean="0"/>
              <a:t>LCD).</a:t>
            </a:r>
          </a:p>
          <a:p>
            <a:endParaRPr lang="el-GR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8709251" y="4331106"/>
            <a:ext cx="32922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 </a:t>
            </a:r>
            <a:r>
              <a:rPr lang="el-GR" dirty="0" smtClean="0"/>
              <a:t>Η λειτουργία μέσω προγραμματισμού δίνει την δυνατότητα παραγωγής παλμών για την λειτουργία των </a:t>
            </a:r>
            <a:r>
              <a:rPr lang="en-US" dirty="0" smtClean="0"/>
              <a:t>IGBT’s </a:t>
            </a:r>
            <a:r>
              <a:rPr lang="el-GR" dirty="0" smtClean="0"/>
              <a:t>ως: Αντιστροφέα, </a:t>
            </a:r>
            <a:r>
              <a:rPr lang="en-US" dirty="0" smtClean="0"/>
              <a:t>DC/DC</a:t>
            </a:r>
            <a:r>
              <a:rPr lang="el-GR" dirty="0" smtClean="0"/>
              <a:t> </a:t>
            </a:r>
            <a:r>
              <a:rPr lang="en-US" dirty="0" smtClean="0"/>
              <a:t>Buck</a:t>
            </a:r>
            <a:r>
              <a:rPr lang="el-GR" dirty="0" smtClean="0"/>
              <a:t>, καθώς και παραγωγή οποιασδήποτε κυματομορφής</a:t>
            </a:r>
            <a:r>
              <a:rPr lang="en-US" dirty="0" smtClean="0"/>
              <a:t> </a:t>
            </a:r>
            <a:r>
              <a:rPr lang="el-GR" dirty="0" smtClean="0"/>
              <a:t>εξόδου.</a:t>
            </a:r>
            <a:endParaRPr lang="el-GR" dirty="0"/>
          </a:p>
        </p:txBody>
      </p:sp>
      <p:pic>
        <p:nvPicPr>
          <p:cNvPr id="10" name="Εικόνα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251" y="4331106"/>
            <a:ext cx="361950" cy="361950"/>
          </a:xfrm>
          <a:prstGeom prst="rect">
            <a:avLst/>
          </a:prstGeom>
        </p:spPr>
      </p:pic>
      <p:sp>
        <p:nvSpPr>
          <p:cNvPr id="11" name="Θέση αριθμού διαφάνειας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8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606877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1057275" y="209550"/>
            <a:ext cx="10515600" cy="821559"/>
          </a:xfrm>
        </p:spPr>
        <p:txBody>
          <a:bodyPr>
            <a:normAutofit fontScale="90000"/>
          </a:bodyPr>
          <a:lstStyle/>
          <a:p>
            <a:r>
              <a:rPr lang="el-GR" dirty="0">
                <a:ln w="0"/>
                <a:solidFill>
                  <a:schemeClr val="tx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Ολοκληρωμένα Οδήγησης Παλμών</a:t>
            </a:r>
            <a:endParaRPr lang="el-GR" dirty="0">
              <a:ln w="0"/>
              <a:solidFill>
                <a:schemeClr val="tx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6" name="Θέση περιεχομένου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68" y="1459734"/>
            <a:ext cx="5024438" cy="37115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7" name="Θέση περιεχομένου 6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6301" y="1459734"/>
            <a:ext cx="3262593" cy="43513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5" name="Θέση αριθμού διαφάνειας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0DC4-9555-45BE-A19C-3BFFF9301699}" type="slidenum">
              <a:rPr lang="el-GR" smtClean="0"/>
              <a:t>9</a:t>
            </a:fld>
            <a:endParaRPr lang="el-GR" dirty="0"/>
          </a:p>
        </p:txBody>
      </p:sp>
      <p:sp>
        <p:nvSpPr>
          <p:cNvPr id="8" name="TextBox 7"/>
          <p:cNvSpPr txBox="1"/>
          <p:nvPr/>
        </p:nvSpPr>
        <p:spPr>
          <a:xfrm>
            <a:off x="230868" y="5388429"/>
            <a:ext cx="51167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dirty="0" smtClean="0"/>
              <a:t>International Rectifier IRS 21864.</a:t>
            </a:r>
          </a:p>
          <a:p>
            <a:pPr marL="285750" indent="-285750">
              <a:buBlip>
                <a:blip r:embed="rId4"/>
              </a:buBlip>
            </a:pPr>
            <a:r>
              <a:rPr lang="el-GR" dirty="0" smtClean="0"/>
              <a:t>Οδήγηση </a:t>
            </a:r>
            <a:r>
              <a:rPr lang="en-US" dirty="0" smtClean="0"/>
              <a:t>IGBT </a:t>
            </a:r>
            <a:r>
              <a:rPr lang="el-GR" dirty="0" smtClean="0"/>
              <a:t>υψηλής και χαμηλής πλευράς.</a:t>
            </a:r>
          </a:p>
          <a:p>
            <a:pPr marL="285750" indent="-285750">
              <a:buBlip>
                <a:blip r:embed="rId4"/>
              </a:buBlip>
            </a:pPr>
            <a:r>
              <a:rPr lang="el-GR" dirty="0" smtClean="0"/>
              <a:t>Ψηφιακή ανάγνωση παλμών εισόδου. (3,3/5</a:t>
            </a:r>
            <a:r>
              <a:rPr lang="en-US" dirty="0" smtClean="0"/>
              <a:t>V)</a:t>
            </a:r>
          </a:p>
          <a:p>
            <a:pPr marL="285750" indent="-285750">
              <a:buBlip>
                <a:blip r:embed="rId4"/>
              </a:buBlip>
            </a:pPr>
            <a:r>
              <a:rPr lang="el-GR" dirty="0" smtClean="0"/>
              <a:t>Παλμοί 15</a:t>
            </a:r>
            <a:r>
              <a:rPr lang="en-US" dirty="0" smtClean="0"/>
              <a:t>V / 4A.</a:t>
            </a:r>
            <a:endParaRPr lang="el-GR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412921" y="1459734"/>
            <a:ext cx="2947308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l-GR" dirty="0" smtClean="0"/>
              <a:t>Παροχή τροφοδοσίας για την λειτουργία των ολοκληρωμένων 15</a:t>
            </a:r>
            <a:r>
              <a:rPr lang="en-US" dirty="0" smtClean="0"/>
              <a:t>V.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l-GR" dirty="0" smtClean="0"/>
              <a:t>Εισαγωγή  αναφοράς αρνητικού κόμβου ισχύος για αύξηση τάσης παλμοδότησης</a:t>
            </a:r>
            <a:r>
              <a:rPr lang="en-US" dirty="0" smtClean="0"/>
              <a:t>. </a:t>
            </a:r>
            <a:r>
              <a:rPr lang="el-GR" dirty="0" smtClean="0"/>
              <a:t>Ο κόμβος αναφοράς είναι κοινός για κύκλωμα ισχύος και παλμοδότησης.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l-GR" dirty="0" smtClean="0"/>
              <a:t>Εισαγωγή αναφοράς τάσης πηγής </a:t>
            </a:r>
            <a:r>
              <a:rPr lang="en-US" dirty="0" smtClean="0"/>
              <a:t>IGBT </a:t>
            </a:r>
            <a:r>
              <a:rPr lang="el-GR" dirty="0" smtClean="0"/>
              <a:t>υψηλής πλευράς.</a:t>
            </a:r>
          </a:p>
          <a:p>
            <a:pPr marL="285750" indent="-285750">
              <a:spcAft>
                <a:spcPts val="1200"/>
              </a:spcAft>
              <a:buBlip>
                <a:blip r:embed="rId5"/>
              </a:buBlip>
            </a:pPr>
            <a:r>
              <a:rPr lang="el-GR" b="1" dirty="0" smtClean="0"/>
              <a:t>Γαλβανική απομόνωση κυκλωμάτων οδήγησης και ισχύος μέσω Μ/Σ</a:t>
            </a:r>
            <a:endParaRPr lang="el-GR" b="1" dirty="0"/>
          </a:p>
        </p:txBody>
      </p:sp>
    </p:spTree>
    <p:extLst>
      <p:ext uri="{BB962C8B-B14F-4D97-AF65-F5344CB8AC3E}">
        <p14:creationId xmlns:p14="http://schemas.microsoft.com/office/powerpoint/2010/main" val="11183569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Βάθος">
  <a:themeElements>
    <a:clrScheme name="Βάθος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Βάθος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Βάθος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278</TotalTime>
  <Words>610</Words>
  <Application>Microsoft Office PowerPoint</Application>
  <PresentationFormat>Ευρεία οθόνη</PresentationFormat>
  <Paragraphs>98</Paragraphs>
  <Slides>12</Slides>
  <Notes>4</Notes>
  <HiddenSlides>0</HiddenSlides>
  <MMClips>0</MMClips>
  <ScaleCrop>false</ScaleCrop>
  <HeadingPairs>
    <vt:vector size="8" baseType="variant">
      <vt:variant>
        <vt:lpstr>Γραμματοσειρές που χρησιμοποιούνται</vt:lpstr>
      </vt:variant>
      <vt:variant>
        <vt:i4>5</vt:i4>
      </vt:variant>
      <vt:variant>
        <vt:lpstr>Θέμα</vt:lpstr>
      </vt:variant>
      <vt:variant>
        <vt:i4>1</vt:i4>
      </vt:variant>
      <vt:variant>
        <vt:lpstr>Ενσωματωμένοι διακομιστές OLE</vt:lpstr>
      </vt:variant>
      <vt:variant>
        <vt:i4>1</vt:i4>
      </vt:variant>
      <vt:variant>
        <vt:lpstr>Τίτλοι διαφανειών</vt:lpstr>
      </vt:variant>
      <vt:variant>
        <vt:i4>12</vt:i4>
      </vt:variant>
    </vt:vector>
  </HeadingPairs>
  <TitlesOfParts>
    <vt:vector size="19" baseType="lpstr">
      <vt:lpstr>Batang</vt:lpstr>
      <vt:lpstr>Arial</vt:lpstr>
      <vt:lpstr>Calibri</vt:lpstr>
      <vt:lpstr>Corbel</vt:lpstr>
      <vt:lpstr>Wingdings</vt:lpstr>
      <vt:lpstr>Βάθος</vt:lpstr>
      <vt:lpstr>Visio</vt:lpstr>
      <vt:lpstr>ΠΑΡΟΥΣΙΑΣΗ ΠΤΥΧΙΑΚΗΣ ΕΡΓΑΣΙΑΣ</vt:lpstr>
      <vt:lpstr>Σχεδίαση Μελέτη και Κατασκευή Ψηφιακού Τριφασικού Αντιστροφέα</vt:lpstr>
      <vt:lpstr>Βασική Δομή Κατασκευής</vt:lpstr>
      <vt:lpstr>Τριφασική Ανορθωτική Γέφυρα</vt:lpstr>
      <vt:lpstr>Χωρητικό Φίλτρο Κυμάτωσης</vt:lpstr>
      <vt:lpstr>Αντιστροφέας (Inverter)</vt:lpstr>
      <vt:lpstr>Τροφοδοτικά Χαμηλής Τάσης</vt:lpstr>
      <vt:lpstr>Ψηφιακός Προγραμματιζόμενος Μικροελεγκτής</vt:lpstr>
      <vt:lpstr>Ολοκληρωμένα Οδήγησης Παλμών</vt:lpstr>
      <vt:lpstr>Τράπεζα Χειρισμού</vt:lpstr>
      <vt:lpstr>Κύκλωμα Κατασκευής</vt:lpstr>
      <vt:lpstr>Παρουσίαση του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Σχεδίαση Μελέτη και Κατασκευή Ψηφιακού Τριφασικού Αντιστροφέα</dc:title>
  <dc:creator>George Charalampidis</dc:creator>
  <cp:lastModifiedBy>George Charalampidis</cp:lastModifiedBy>
  <cp:revision>172</cp:revision>
  <dcterms:created xsi:type="dcterms:W3CDTF">2013-09-23T23:07:45Z</dcterms:created>
  <dcterms:modified xsi:type="dcterms:W3CDTF">2013-09-26T21:18:38Z</dcterms:modified>
</cp:coreProperties>
</file>

<file path=docProps/thumbnail.jpeg>
</file>